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22"/>
  </p:notesMasterIdLst>
  <p:sldIdLst>
    <p:sldId id="305" r:id="rId3"/>
    <p:sldId id="312" r:id="rId4"/>
    <p:sldId id="365" r:id="rId5"/>
    <p:sldId id="367" r:id="rId6"/>
    <p:sldId id="370" r:id="rId7"/>
    <p:sldId id="369" r:id="rId8"/>
    <p:sldId id="366" r:id="rId9"/>
    <p:sldId id="321" r:id="rId10"/>
    <p:sldId id="364" r:id="rId11"/>
    <p:sldId id="368" r:id="rId12"/>
    <p:sldId id="371" r:id="rId13"/>
    <p:sldId id="355" r:id="rId14"/>
    <p:sldId id="358" r:id="rId15"/>
    <p:sldId id="359" r:id="rId16"/>
    <p:sldId id="356" r:id="rId17"/>
    <p:sldId id="360" r:id="rId18"/>
    <p:sldId id="357" r:id="rId19"/>
    <p:sldId id="319" r:id="rId20"/>
    <p:sldId id="372" r:id="rId21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orient="horz" pos="1637">
          <p15:clr>
            <a:srgbClr val="A4A3A4"/>
          </p15:clr>
        </p15:guide>
        <p15:guide id="3" pos="3878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F478"/>
    <a:srgbClr val="0000FF"/>
    <a:srgbClr val="009900"/>
    <a:srgbClr val="00B762"/>
    <a:srgbClr val="DF0048"/>
    <a:srgbClr val="FF5E55"/>
    <a:srgbClr val="D8D8D8"/>
    <a:srgbClr val="FAEF9B"/>
    <a:srgbClr val="8BB408"/>
    <a:srgbClr val="AFAD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110" d="100"/>
          <a:sy n="110" d="100"/>
        </p:scale>
        <p:origin x="384" y="246"/>
      </p:cViewPr>
      <p:guideLst>
        <p:guide orient="horz" pos="2183"/>
        <p:guide orient="horz" pos="1637"/>
        <p:guide pos="387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18F5DA94-CC9C-4364-A56B-1AE775DF1557}" type="datetimeFigureOut">
              <a:rPr lang="zh-CN" altLang="en-US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pPr>
              <a:defRPr/>
            </a:pPr>
            <a:fld id="{9463D334-CB4C-4C43-8F83-DCFBC246C34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668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3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" Target="../slides/sl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252"/>
            <a:ext cx="9144000" cy="47524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1" y="92978"/>
            <a:ext cx="1804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分数的加减乘除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D1E5B110-9057-4F95-A896-FEE62D6AB69B}"/>
              </a:ext>
            </a:extLst>
          </p:cNvPr>
          <p:cNvGrpSpPr/>
          <p:nvPr userDrawn="1"/>
        </p:nvGrpSpPr>
        <p:grpSpPr>
          <a:xfrm>
            <a:off x="7949897" y="4736278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9B7F37D-55CC-4235-B84C-A8045D882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EEF3EA6B-74F6-4FEB-A0D9-8588DAFBC0C5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D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8252"/>
            <a:ext cx="9144000" cy="4752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509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6" Type="http://schemas.openxmlformats.org/officeDocument/2006/relationships/slide" Target="slide3.xml"/><Relationship Id="rId5" Type="http://schemas.openxmlformats.org/officeDocument/2006/relationships/slide" Target="slide18.xml"/><Relationship Id="rId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6" name="矩形 25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9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30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矩形 30"/>
          <p:cNvSpPr/>
          <p:nvPr/>
        </p:nvSpPr>
        <p:spPr>
          <a:xfrm>
            <a:off x="1423938" y="1435155"/>
            <a:ext cx="6085640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分数的加减乘除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912693" y="519703"/>
            <a:ext cx="1668780" cy="68389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总复习</a:t>
            </a:r>
          </a:p>
        </p:txBody>
      </p:sp>
      <p:pic>
        <p:nvPicPr>
          <p:cNvPr id="34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单圆角矩形 34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6" name="单圆角矩形 35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7" name="单圆角矩形 36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8" name="单圆角矩形 37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9" name="圆角矩形 38">
            <a:hlinkClick r:id="rId3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复习导入</a:t>
            </a:r>
          </a:p>
        </p:txBody>
      </p:sp>
      <p:sp>
        <p:nvSpPr>
          <p:cNvPr id="40" name="圆角矩形 39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1" name="圆角矩形 40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2" name="圆角矩形 41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知识梳理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41903" y="705219"/>
            <a:ext cx="7566927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一个数除以一个非零数的计算方法是什么？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679919" y="1280477"/>
            <a:ext cx="6643911" cy="122076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一个数除以一个数（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除外）等于乘这个数的倒数。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3404649" y="206255"/>
            <a:ext cx="360808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分数除法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5"/>
              <p:cNvSpPr txBox="1">
                <a:spLocks noChangeArrowheads="1"/>
              </p:cNvSpPr>
              <p:nvPr/>
            </p:nvSpPr>
            <p:spPr bwMode="auto">
              <a:xfrm>
                <a:off x="2418337" y="2907064"/>
                <a:ext cx="3814057" cy="792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𝟏𝟎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÷</m:t>
                    </m:r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𝟒𝟗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𝟓𝟎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=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𝟏𝟎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×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𝟓𝟎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𝟒𝟗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=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𝟕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8337" y="2907064"/>
                <a:ext cx="3814057" cy="79226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75320" y="328467"/>
            <a:ext cx="8116593" cy="124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“已知一个数的几分之几是多少，求这个数”的解题方法是什么？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1112975" y="1638351"/>
            <a:ext cx="6237930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可以根据分数乘法的意义，列方程解答。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1233739" y="2421886"/>
            <a:ext cx="6237930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直接运用除法计算。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56494" y="889182"/>
            <a:ext cx="1421348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填一填。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15"/>
              <p:cNvSpPr txBox="1">
                <a:spLocks noChangeArrowheads="1"/>
              </p:cNvSpPr>
              <p:nvPr/>
            </p:nvSpPr>
            <p:spPr bwMode="auto">
              <a:xfrm>
                <a:off x="594305" y="1408774"/>
                <a:ext cx="6651883" cy="633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1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）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72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是（     ），（     ）的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den>
                    </m:f>
                    <m:r>
                      <a:rPr lang="en-US" altLang="zh-CN" sz="21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是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24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2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4305" y="1408774"/>
                <a:ext cx="6651883" cy="633250"/>
              </a:xfrm>
              <a:prstGeom prst="rect">
                <a:avLst/>
              </a:prstGeom>
              <a:blipFill rotWithShape="1">
                <a:blip r:embed="rId2"/>
                <a:stretch>
                  <a:fillRect l="-1374" b="-96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15"/>
              <p:cNvSpPr txBox="1">
                <a:spLocks noChangeArrowheads="1"/>
              </p:cNvSpPr>
              <p:nvPr/>
            </p:nvSpPr>
            <p:spPr bwMode="auto">
              <a:xfrm>
                <a:off x="579318" y="2088705"/>
                <a:ext cx="8196405" cy="629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2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）把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m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平均分成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3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份，每份长（    ）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m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，每份是全长的（    ）。</a:t>
                </a:r>
              </a:p>
            </p:txBody>
          </p:sp>
        </mc:Choice>
        <mc:Fallback xmlns="">
          <p:sp>
            <p:nvSpPr>
              <p:cNvPr id="3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318" y="2088705"/>
                <a:ext cx="8196405" cy="629339"/>
              </a:xfrm>
              <a:prstGeom prst="rect">
                <a:avLst/>
              </a:prstGeom>
              <a:blipFill rotWithShape="1">
                <a:blip r:embed="rId3"/>
                <a:stretch>
                  <a:fillRect l="-1115" r="-4461" b="-9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15"/>
              <p:cNvSpPr txBox="1">
                <a:spLocks noChangeArrowheads="1"/>
              </p:cNvSpPr>
              <p:nvPr/>
            </p:nvSpPr>
            <p:spPr bwMode="auto">
              <a:xfrm>
                <a:off x="594306" y="2907685"/>
                <a:ext cx="7768045" cy="627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3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）一根绳子长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8m</a:t>
                </a:r>
                <a:r>
                  <a:rPr lang="en-US" altLang="zh-CN" sz="2100" b="1" i="1" dirty="0">
                    <a:latin typeface="楷体" pitchFamily="49" charset="-122"/>
                    <a:ea typeface="楷体" pitchFamily="49" charset="-122"/>
                  </a:rPr>
                  <a:t> 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，先用去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，再用去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den>
                    </m:f>
                    <m:r>
                      <a:rPr lang="en-US" altLang="zh-CN" sz="21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m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，这时还剩（    ）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m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38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4306" y="2907685"/>
                <a:ext cx="7768045" cy="627479"/>
              </a:xfrm>
              <a:prstGeom prst="rect">
                <a:avLst/>
              </a:prstGeom>
              <a:blipFill rotWithShape="1">
                <a:blip r:embed="rId4"/>
                <a:stretch>
                  <a:fillRect l="-1176" r="-4706" b="-9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2704205" y="1445431"/>
            <a:ext cx="50305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7383195" y="2893385"/>
                <a:ext cx="514885" cy="624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>
                    <a:solidFill>
                      <a:srgbClr val="FF0000"/>
                    </a:solidFill>
                    <a:latin typeface="楷体" pitchFamily="49" charset="-122"/>
                    <a:ea typeface="楷体" pitchFamily="49" charset="-122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楷体" pitchFamily="49" charset="-122"/>
                          </a:rPr>
                          <m:t>𝟐</m:t>
                        </m:r>
                      </m:den>
                    </m:f>
                    <m:r>
                      <a:rPr lang="en-US" altLang="zh-CN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endParaRPr lang="zh-CN" altLang="en-US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2685" y="2910530"/>
                <a:ext cx="514885" cy="624082"/>
              </a:xfrm>
              <a:prstGeom prst="rect">
                <a:avLst/>
              </a:prstGeom>
              <a:blipFill rotWithShape="1">
                <a:blip r:embed="rId5"/>
                <a:stretch>
                  <a:fillRect l="-94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5628575" y="3615435"/>
                <a:ext cx="628697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</m:ctrlPr>
                        </m:fPr>
                        <m:num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  <m:t>𝟏𝟎</m:t>
                          </m:r>
                        </m:num>
                        <m:den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  <m:t>𝟐𝟗</m:t>
                          </m:r>
                        </m:den>
                      </m:f>
                      <m:r>
                        <a:rPr lang="en-US" altLang="zh-CN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itchFamily="49" charset="-122"/>
                        </a:rPr>
                        <m:t> </m:t>
                      </m:r>
                    </m:oMath>
                  </m:oMathPara>
                </a14:m>
                <a:endParaRPr lang="zh-CN" altLang="en-US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8575" y="3615435"/>
                <a:ext cx="628697" cy="6127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1622706" y="3615435"/>
                <a:ext cx="628697" cy="6113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</m:ctrlPr>
                        </m:fPr>
                        <m:num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  <m:t>𝟏𝟏</m:t>
                          </m:r>
                        </m:num>
                        <m:den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  <m:t>𝟕</m:t>
                          </m:r>
                        </m:den>
                      </m:f>
                      <m:r>
                        <a:rPr lang="en-US" altLang="zh-CN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itchFamily="49" charset="-122"/>
                        </a:rPr>
                        <m:t> </m:t>
                      </m:r>
                    </m:oMath>
                  </m:oMathPara>
                </a14:m>
                <a:endParaRPr lang="zh-CN" altLang="en-US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706" y="3615435"/>
                <a:ext cx="628697" cy="61132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226802" y="1465839"/>
            <a:ext cx="503051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5"/>
              <p:cNvSpPr txBox="1">
                <a:spLocks noChangeArrowheads="1"/>
              </p:cNvSpPr>
              <p:nvPr/>
            </p:nvSpPr>
            <p:spPr bwMode="auto">
              <a:xfrm>
                <a:off x="579318" y="3608059"/>
                <a:ext cx="7768045" cy="6256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4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）（    ）的倒数是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𝟕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，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2.9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的倒数是（    ）。</a:t>
                </a:r>
              </a:p>
            </p:txBody>
          </p:sp>
        </mc:Choice>
        <mc:Fallback xmlns="">
          <p:sp>
            <p:nvSpPr>
              <p:cNvPr id="17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318" y="3608059"/>
                <a:ext cx="7768045" cy="625684"/>
              </a:xfrm>
              <a:prstGeom prst="rect">
                <a:avLst/>
              </a:prstGeom>
              <a:blipFill rotWithShape="1">
                <a:blip r:embed="rId8"/>
                <a:stretch>
                  <a:fillRect l="-1177" b="-9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4848029" y="2098698"/>
                <a:ext cx="601447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</m:ctrlPr>
                        </m:fPr>
                        <m:num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  <m:t>𝟏</m:t>
                          </m:r>
                        </m:num>
                        <m:den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  <m:t>𝟏𝟎</m:t>
                          </m:r>
                        </m:den>
                      </m:f>
                      <m:r>
                        <a:rPr lang="en-US" altLang="zh-CN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itchFamily="49" charset="-122"/>
                        </a:rPr>
                        <m:t> </m:t>
                      </m:r>
                    </m:oMath>
                  </m:oMathPara>
                </a14:m>
                <a:endParaRPr lang="zh-CN" altLang="en-US" sz="1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5314" y="2098698"/>
                <a:ext cx="601447" cy="6127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/>
              <p:cNvSpPr/>
              <p:nvPr/>
            </p:nvSpPr>
            <p:spPr>
              <a:xfrm>
                <a:off x="7985847" y="2021665"/>
                <a:ext cx="463588" cy="612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</m:ctrlPr>
                        </m:fPr>
                        <m:num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  <m:t>𝟏</m:t>
                          </m:r>
                        </m:num>
                        <m:den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楷体" pitchFamily="49" charset="-122"/>
                            </a:rPr>
                            <m:t>𝟑</m:t>
                          </m:r>
                        </m:den>
                      </m:f>
                      <m:r>
                        <a:rPr lang="en-US" altLang="zh-CN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itchFamily="49" charset="-122"/>
                        </a:rPr>
                        <m:t> </m:t>
                      </m:r>
                    </m:oMath>
                  </m:oMathPara>
                </a14:m>
                <a:endParaRPr lang="zh-CN" altLang="en-US" sz="1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7707" y="2088340"/>
                <a:ext cx="463588" cy="6127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22" name="图片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2" grpId="0" bldLvl="0" animBg="1"/>
      <p:bldP spid="19" grpId="0"/>
      <p:bldP spid="20" grpId="0"/>
      <p:bldP spid="16" grpId="0"/>
      <p:bldP spid="18" grpId="0" bldLvl="0" animBg="1"/>
      <p:bldP spid="2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5"/>
              <p:cNvSpPr txBox="1">
                <a:spLocks noChangeArrowheads="1"/>
              </p:cNvSpPr>
              <p:nvPr/>
            </p:nvSpPr>
            <p:spPr bwMode="auto">
              <a:xfrm>
                <a:off x="568427" y="2892079"/>
                <a:ext cx="7768045" cy="629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4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）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5kg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增加它的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后是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6kg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。（    ）</a:t>
                </a:r>
              </a:p>
            </p:txBody>
          </p:sp>
        </mc:Choice>
        <mc:Fallback xmlns="">
          <p:sp>
            <p:nvSpPr>
              <p:cNvPr id="1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8427" y="2892079"/>
                <a:ext cx="7768045" cy="629339"/>
              </a:xfrm>
              <a:prstGeom prst="rect">
                <a:avLst/>
              </a:prstGeom>
              <a:blipFill rotWithShape="1">
                <a:blip r:embed="rId2"/>
                <a:stretch>
                  <a:fillRect l="-1176" b="-96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45596" y="319841"/>
            <a:ext cx="2831741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判断。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15"/>
              <p:cNvSpPr txBox="1">
                <a:spLocks noChangeArrowheads="1"/>
              </p:cNvSpPr>
              <p:nvPr/>
            </p:nvSpPr>
            <p:spPr bwMode="auto">
              <a:xfrm>
                <a:off x="577053" y="1063734"/>
                <a:ext cx="7344349" cy="635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1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）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1t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煤用去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𝟖</m:t>
                        </m:r>
                      </m:den>
                    </m:f>
                    <m:r>
                      <a:rPr lang="en-US" altLang="zh-CN" sz="2100" b="1" i="0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t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后，还剩下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𝟖</m:t>
                        </m:r>
                      </m:den>
                    </m:f>
                    <m:r>
                      <a:rPr lang="en-US" altLang="zh-CN" sz="21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t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。（   ）</a:t>
                </a:r>
              </a:p>
            </p:txBody>
          </p:sp>
        </mc:Choice>
        <mc:Fallback xmlns="">
          <p:sp>
            <p:nvSpPr>
              <p:cNvPr id="4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053" y="1063734"/>
                <a:ext cx="7344349" cy="635239"/>
              </a:xfrm>
              <a:prstGeom prst="rect">
                <a:avLst/>
              </a:prstGeom>
              <a:blipFill rotWithShape="1">
                <a:blip r:embed="rId3"/>
                <a:stretch>
                  <a:fillRect l="-1329" b="-95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15"/>
              <p:cNvSpPr txBox="1">
                <a:spLocks noChangeArrowheads="1"/>
              </p:cNvSpPr>
              <p:nvPr/>
            </p:nvSpPr>
            <p:spPr bwMode="auto">
              <a:xfrm>
                <a:off x="577053" y="1735903"/>
                <a:ext cx="8196405" cy="629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（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2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）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40m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den>
                    </m:f>
                    <m:r>
                      <a:rPr lang="en-US" altLang="zh-CN" sz="21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小于</a:t>
                </a:r>
                <a:r>
                  <a:rPr lang="en-US" altLang="zh-CN" sz="2100" b="1" dirty="0">
                    <a:latin typeface="楷体" pitchFamily="49" charset="-122"/>
                    <a:ea typeface="楷体" pitchFamily="49" charset="-122"/>
                  </a:rPr>
                  <a:t>30m</a:t>
                </a:r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</m:t>
                        </m:r>
                      </m:num>
                      <m:den>
                        <m:r>
                          <a:rPr lang="en-US" altLang="zh-CN" sz="21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den>
                    </m:f>
                    <m:r>
                      <a:rPr lang="en-US" altLang="zh-CN" sz="21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100" b="1" dirty="0">
                    <a:latin typeface="楷体" pitchFamily="49" charset="-122"/>
                    <a:ea typeface="楷体" pitchFamily="49" charset="-122"/>
                  </a:rPr>
                  <a:t>。（   ）</a:t>
                </a:r>
              </a:p>
            </p:txBody>
          </p:sp>
        </mc:Choice>
        <mc:Fallback xmlns="">
          <p:sp>
            <p:nvSpPr>
              <p:cNvPr id="4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053" y="1735903"/>
                <a:ext cx="8196405" cy="629339"/>
              </a:xfrm>
              <a:prstGeom prst="rect">
                <a:avLst/>
              </a:prstGeom>
              <a:blipFill rotWithShape="1">
                <a:blip r:embed="rId4"/>
                <a:stretch>
                  <a:fillRect l="-1190" b="-97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64" name="TextBox 15"/>
          <p:cNvSpPr txBox="1">
            <a:spLocks noChangeArrowheads="1"/>
          </p:cNvSpPr>
          <p:nvPr/>
        </p:nvSpPr>
        <p:spPr bwMode="auto">
          <a:xfrm>
            <a:off x="577053" y="2416471"/>
            <a:ext cx="7768045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）一个数（大于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）乘真分数，积比这个数小。（    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矩形 64"/>
              <p:cNvSpPr/>
              <p:nvPr/>
            </p:nvSpPr>
            <p:spPr>
              <a:xfrm>
                <a:off x="4415044" y="2974394"/>
                <a:ext cx="542135" cy="4891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itchFamily="49" charset="-122"/>
                        </a:rPr>
                        <m:t>√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65" name="矩形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5044" y="2974394"/>
                <a:ext cx="542135" cy="4891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矩形 65"/>
              <p:cNvSpPr/>
              <p:nvPr/>
            </p:nvSpPr>
            <p:spPr>
              <a:xfrm>
                <a:off x="6829258" y="2370790"/>
                <a:ext cx="542135" cy="4891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itchFamily="49" charset="-122"/>
                        </a:rPr>
                        <m:t>√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66" name="矩形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258" y="2370790"/>
                <a:ext cx="542135" cy="48917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矩形 66"/>
              <p:cNvSpPr/>
              <p:nvPr/>
            </p:nvSpPr>
            <p:spPr>
              <a:xfrm>
                <a:off x="4778767" y="1120479"/>
                <a:ext cx="542135" cy="4891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itchFamily="49" charset="-122"/>
                        </a:rPr>
                        <m:t>√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67" name="矩形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767" y="1120479"/>
                <a:ext cx="542135" cy="48917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7052" y="3564354"/>
            <a:ext cx="7768045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）甲数除以乙数（甲、乙两数均不为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）等于乙数乘甲数的倒数。（    ）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4006295" y="1792033"/>
                <a:ext cx="55976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itchFamily="49" charset="-122"/>
                        </a:rPr>
                        <m:t>×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295" y="1792033"/>
                <a:ext cx="559769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1454979" y="3896048"/>
                <a:ext cx="55976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楷体" pitchFamily="49" charset="-122"/>
                        </a:rPr>
                        <m:t>×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979" y="3896048"/>
                <a:ext cx="559769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61579" y="328466"/>
            <a:ext cx="4201377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计算。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5"/>
              <p:cNvSpPr txBox="1">
                <a:spLocks noChangeArrowheads="1"/>
              </p:cNvSpPr>
              <p:nvPr/>
            </p:nvSpPr>
            <p:spPr bwMode="auto">
              <a:xfrm>
                <a:off x="1444248" y="1238688"/>
                <a:ext cx="1833789" cy="816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−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𝟒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−</m:t>
                    </m:r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𝟔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9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4248" y="1238688"/>
                <a:ext cx="1833789" cy="81605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15"/>
              <p:cNvSpPr txBox="1">
                <a:spLocks noChangeArrowheads="1"/>
              </p:cNvSpPr>
              <p:nvPr/>
            </p:nvSpPr>
            <p:spPr bwMode="auto">
              <a:xfrm>
                <a:off x="3417620" y="1253981"/>
                <a:ext cx="1801691" cy="763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𝟗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𝟖</m:t>
                          </m:r>
                        </m:den>
                      </m:f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×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𝟐𝟕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30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17620" y="1253981"/>
                <a:ext cx="1801691" cy="76315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15"/>
              <p:cNvSpPr txBox="1">
                <a:spLocks noChangeArrowheads="1"/>
              </p:cNvSpPr>
              <p:nvPr/>
            </p:nvSpPr>
            <p:spPr bwMode="auto">
              <a:xfrm>
                <a:off x="5309288" y="1233012"/>
                <a:ext cx="2538233" cy="768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𝟏𝟒</m:t>
                          </m:r>
                        </m:den>
                      </m:f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÷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𝟐𝟓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𝟒𝟐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3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9288" y="1233012"/>
                <a:ext cx="2538233" cy="76822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15"/>
              <p:cNvSpPr txBox="1">
                <a:spLocks noChangeArrowheads="1"/>
              </p:cNvSpPr>
              <p:nvPr/>
            </p:nvSpPr>
            <p:spPr bwMode="auto">
              <a:xfrm>
                <a:off x="1171531" y="2071253"/>
                <a:ext cx="2356673" cy="7073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+mn-ea"/>
                    <a:ea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𝟖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𝟏𝟐</m:t>
                        </m:r>
                      </m:den>
                    </m:f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+mn-ea"/>
                      </a:rPr>
                      <m:t>−</m:t>
                    </m:r>
                  </m:oMath>
                </a14:m>
                <a:r>
                  <a:rPr lang="en-US" altLang="zh-CN" sz="2400" b="1" dirty="0">
                    <a:latin typeface="+mn-ea"/>
                    <a:ea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400" b="1" dirty="0">
                    <a:latin typeface="+mn-ea"/>
                    <a:ea typeface="+mn-ea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en-US" sz="24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32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71531" y="2071253"/>
                <a:ext cx="2356673" cy="707373"/>
              </a:xfrm>
              <a:prstGeom prst="rect">
                <a:avLst/>
              </a:prstGeom>
              <a:blipFill rotWithShape="1">
                <a:blip r:embed="rId5"/>
                <a:stretch>
                  <a:fillRect l="-4910" b="-172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15"/>
              <p:cNvSpPr txBox="1">
                <a:spLocks noChangeArrowheads="1"/>
              </p:cNvSpPr>
              <p:nvPr/>
            </p:nvSpPr>
            <p:spPr bwMode="auto">
              <a:xfrm>
                <a:off x="1171530" y="2903818"/>
                <a:ext cx="1889633" cy="713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+mn-ea"/>
                    <a:ea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en-US" altLang="zh-CN" sz="2400" b="1" dirty="0">
                    <a:latin typeface="+mn-ea"/>
                    <a:ea typeface="+mn-ea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</m:num>
                      <m:den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  <m:t>𝟏𝟐</m:t>
                        </m:r>
                      </m:den>
                    </m:f>
                  </m:oMath>
                </a14:m>
                <a:endParaRPr lang="zh-CN" altLang="en-US" sz="24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3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71530" y="2903818"/>
                <a:ext cx="1889633" cy="713913"/>
              </a:xfrm>
              <a:prstGeom prst="rect">
                <a:avLst/>
              </a:prstGeom>
              <a:blipFill rotWithShape="1">
                <a:blip r:embed="rId6"/>
                <a:stretch>
                  <a:fillRect l="-6129" b="-170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15"/>
              <p:cNvSpPr txBox="1">
                <a:spLocks noChangeArrowheads="1"/>
              </p:cNvSpPr>
              <p:nvPr/>
            </p:nvSpPr>
            <p:spPr bwMode="auto">
              <a:xfrm>
                <a:off x="1171529" y="3676402"/>
                <a:ext cx="1889633" cy="7073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+mn-ea"/>
                    <a:ea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24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34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71529" y="3676402"/>
                <a:ext cx="1889633" cy="707373"/>
              </a:xfrm>
              <a:prstGeom prst="rect">
                <a:avLst/>
              </a:prstGeom>
              <a:blipFill rotWithShape="1">
                <a:blip r:embed="rId7"/>
                <a:stretch>
                  <a:fillRect l="-6129" b="-172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15"/>
              <p:cNvSpPr txBox="1">
                <a:spLocks noChangeArrowheads="1"/>
              </p:cNvSpPr>
              <p:nvPr/>
            </p:nvSpPr>
            <p:spPr bwMode="auto">
              <a:xfrm>
                <a:off x="3751041" y="2275637"/>
                <a:ext cx="1889633" cy="709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+mn-ea"/>
                    <a:ea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𝟖</m:t>
                        </m:r>
                      </m:den>
                    </m:f>
                  </m:oMath>
                </a14:m>
                <a:endParaRPr lang="zh-CN" altLang="en-US" sz="24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3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51041" y="2275637"/>
                <a:ext cx="1889633" cy="709553"/>
              </a:xfrm>
              <a:prstGeom prst="rect">
                <a:avLst/>
              </a:prstGeom>
              <a:blipFill rotWithShape="1">
                <a:blip r:embed="rId8"/>
                <a:stretch>
                  <a:fillRect l="-6129" b="-85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15"/>
              <p:cNvSpPr txBox="1">
                <a:spLocks noChangeArrowheads="1"/>
              </p:cNvSpPr>
              <p:nvPr/>
            </p:nvSpPr>
            <p:spPr bwMode="auto">
              <a:xfrm>
                <a:off x="5797277" y="2190406"/>
                <a:ext cx="2646965" cy="716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+mn-ea"/>
                    <a:ea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num>
                      <m:den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  <m:t>𝟏𝟒</m:t>
                        </m:r>
                      </m:den>
                    </m:f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+mn-ea"/>
                      </a:rPr>
                      <m:t>×</m:t>
                    </m:r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𝟒𝟐</m:t>
                        </m:r>
                      </m:num>
                      <m:den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den>
                    </m:f>
                    <m:r>
                      <a:rPr lang="en-US" altLang="zh-CN" sz="2400" b="1" i="1">
                        <a:latin typeface="Cambria Math" panose="02040503050406030204" pitchFamily="18" charset="0"/>
                        <a:ea typeface="+mn-ea"/>
                      </a:rPr>
                      <m:t> </m:t>
                    </m:r>
                  </m:oMath>
                </a14:m>
                <a:endParaRPr lang="zh-CN" altLang="en-US" sz="24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38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7277" y="2190406"/>
                <a:ext cx="2646965" cy="716030"/>
              </a:xfrm>
              <a:prstGeom prst="rect">
                <a:avLst/>
              </a:prstGeom>
              <a:blipFill rotWithShape="1">
                <a:blip r:embed="rId9"/>
                <a:stretch>
                  <a:fillRect l="-4378" b="-84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5"/>
              <p:cNvSpPr txBox="1">
                <a:spLocks noChangeArrowheads="1"/>
              </p:cNvSpPr>
              <p:nvPr/>
            </p:nvSpPr>
            <p:spPr bwMode="auto">
              <a:xfrm>
                <a:off x="5797277" y="2971542"/>
                <a:ext cx="1889633" cy="7094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+mn-ea"/>
                    <a:ea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den>
                    </m:f>
                  </m:oMath>
                </a14:m>
                <a:endParaRPr lang="zh-CN" altLang="en-US" sz="24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2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7277" y="2971542"/>
                <a:ext cx="1889633" cy="709490"/>
              </a:xfrm>
              <a:prstGeom prst="rect">
                <a:avLst/>
              </a:prstGeom>
              <a:blipFill rotWithShape="1">
                <a:blip r:embed="rId10"/>
                <a:stretch>
                  <a:fillRect l="-6129" b="-170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6" grpId="0"/>
      <p:bldP spid="38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15"/>
              <p:cNvSpPr txBox="1">
                <a:spLocks noChangeArrowheads="1"/>
              </p:cNvSpPr>
              <p:nvPr/>
            </p:nvSpPr>
            <p:spPr bwMode="auto">
              <a:xfrm>
                <a:off x="432217" y="354370"/>
                <a:ext cx="8444364" cy="15706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张师傅加工一批服装，上半月完成计划的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𝟖</m:t>
                        </m:r>
                      </m:den>
                    </m:f>
                    <m:r>
                      <a:rPr lang="en-US" altLang="zh-CN" sz="28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，下半月完成计划的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den>
                    </m:f>
                    <m:r>
                      <a:rPr lang="en-US" altLang="zh-CN" sz="28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。这个月超额完成计划的几分之几？</a:t>
                </a:r>
              </a:p>
            </p:txBody>
          </p:sp>
        </mc:Choice>
        <mc:Fallback xmlns="">
          <p:sp>
            <p:nvSpPr>
              <p:cNvPr id="2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217" y="354370"/>
                <a:ext cx="8444364" cy="1570623"/>
              </a:xfrm>
              <a:prstGeom prst="rect">
                <a:avLst/>
              </a:prstGeom>
              <a:blipFill rotWithShape="1">
                <a:blip r:embed="rId2"/>
                <a:stretch>
                  <a:fillRect l="-1733" b="-77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5"/>
              <p:cNvSpPr txBox="1">
                <a:spLocks noChangeArrowheads="1"/>
              </p:cNvSpPr>
              <p:nvPr/>
            </p:nvSpPr>
            <p:spPr bwMode="auto">
              <a:xfrm>
                <a:off x="2152757" y="1993134"/>
                <a:ext cx="3373581" cy="823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𝟖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+</m:t>
                    </m:r>
                  </m:oMath>
                </a14:m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−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𝟏</m:t>
                    </m:r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4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52757" y="1993134"/>
                <a:ext cx="3373581" cy="8238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5"/>
              <p:cNvSpPr txBox="1">
                <a:spLocks noChangeArrowheads="1"/>
              </p:cNvSpPr>
              <p:nvPr/>
            </p:nvSpPr>
            <p:spPr bwMode="auto">
              <a:xfrm>
                <a:off x="1949915" y="2743521"/>
                <a:ext cx="1889633" cy="816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𝟒𝟗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𝟒𝟎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−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𝟏</m:t>
                    </m:r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49915" y="2743521"/>
                <a:ext cx="1889633" cy="816057"/>
              </a:xfrm>
              <a:prstGeom prst="rect">
                <a:avLst/>
              </a:prstGeom>
              <a:blipFill rotWithShape="1">
                <a:blip r:embed="rId4"/>
                <a:stretch>
                  <a:fillRect l="-7742" b="-29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>
                <a:spLocks noChangeArrowheads="1"/>
              </p:cNvSpPr>
              <p:nvPr/>
            </p:nvSpPr>
            <p:spPr bwMode="auto">
              <a:xfrm>
                <a:off x="3577165" y="3660828"/>
                <a:ext cx="4134451" cy="709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答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: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这个月超额</a:t>
                </a:r>
                <a14:m>
                  <m:oMath xmlns:m="http://schemas.openxmlformats.org/officeDocument/2006/math">
                    <m:r>
                      <a:rPr lang="zh-CN" altLang="en-US" sz="2400" b="0" i="0" dirty="0">
                        <a:latin typeface="Cambria Math" panose="02040503050406030204" pitchFamily="18" charset="0"/>
                        <a:ea typeface="楷体" pitchFamily="49" charset="-122"/>
                      </a:rPr>
                      <m:t>完成计划</m:t>
                    </m:r>
                    <m:r>
                      <a:rPr lang="zh-CN" altLang="en-US" sz="2400" b="0" i="0" dirty="0" smtClean="0">
                        <a:latin typeface="Cambria Math" panose="02040503050406030204" pitchFamily="18" charset="0"/>
                        <a:ea typeface="楷体" pitchFamily="49" charset="-122"/>
                      </a:rPr>
                      <m:t>的</m:t>
                    </m:r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𝟗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77165" y="3660828"/>
                <a:ext cx="4134451" cy="709425"/>
              </a:xfrm>
              <a:prstGeom prst="rect">
                <a:avLst/>
              </a:prstGeom>
              <a:blipFill rotWithShape="1">
                <a:blip r:embed="rId5"/>
                <a:stretch>
                  <a:fillRect l="-2802" r="-10324" b="-172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5"/>
              <p:cNvSpPr txBox="1">
                <a:spLocks noChangeArrowheads="1"/>
              </p:cNvSpPr>
              <p:nvPr/>
            </p:nvSpPr>
            <p:spPr bwMode="auto">
              <a:xfrm>
                <a:off x="1949914" y="3457130"/>
                <a:ext cx="1889633" cy="816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𝟗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𝟒𝟎</m:t>
                        </m:r>
                      </m:den>
                    </m:f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7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49914" y="3457130"/>
                <a:ext cx="1889633" cy="816057"/>
              </a:xfrm>
              <a:prstGeom prst="rect">
                <a:avLst/>
              </a:prstGeom>
              <a:blipFill rotWithShape="1">
                <a:blip r:embed="rId6"/>
                <a:stretch>
                  <a:fillRect l="-7742" b="-29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15"/>
              <p:cNvSpPr txBox="1">
                <a:spLocks noChangeArrowheads="1"/>
              </p:cNvSpPr>
              <p:nvPr/>
            </p:nvSpPr>
            <p:spPr bwMode="auto">
              <a:xfrm>
                <a:off x="544324" y="341945"/>
                <a:ext cx="7899918" cy="11505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李丽看一本科技书，已经看了全书的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</m:t>
                        </m:r>
                      </m:den>
                    </m:f>
                    <m:r>
                      <a:rPr lang="en-US" altLang="zh-CN" sz="24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，正好看完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84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页，求这本书一共有多少页？</a:t>
                </a:r>
              </a:p>
            </p:txBody>
          </p:sp>
        </mc:Choice>
        <mc:Fallback xmlns="">
          <p:sp>
            <p:nvSpPr>
              <p:cNvPr id="2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4324" y="341945"/>
                <a:ext cx="7899918" cy="1150571"/>
              </a:xfrm>
              <a:prstGeom prst="rect">
                <a:avLst/>
              </a:prstGeom>
              <a:blipFill rotWithShape="1">
                <a:blip r:embed="rId2"/>
                <a:stretch>
                  <a:fillRect l="-1466" b="-687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5"/>
              <p:cNvSpPr txBox="1">
                <a:spLocks noChangeArrowheads="1"/>
              </p:cNvSpPr>
              <p:nvPr/>
            </p:nvSpPr>
            <p:spPr bwMode="auto">
              <a:xfrm>
                <a:off x="3021182" y="1719440"/>
                <a:ext cx="1889633" cy="813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𝟖𝟒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÷</m:t>
                    </m:r>
                  </m:oMath>
                </a14:m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8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21182" y="1719440"/>
                <a:ext cx="1889633" cy="8136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5"/>
              <p:cNvSpPr txBox="1">
                <a:spLocks noChangeArrowheads="1"/>
              </p:cNvSpPr>
              <p:nvPr/>
            </p:nvSpPr>
            <p:spPr bwMode="auto">
              <a:xfrm>
                <a:off x="2814741" y="2640063"/>
                <a:ext cx="1889633" cy="512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= 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𝟖𝟒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×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𝟒</m:t>
                    </m:r>
                  </m:oMath>
                </a14:m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9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4741" y="2640063"/>
                <a:ext cx="1889633" cy="512448"/>
              </a:xfrm>
              <a:prstGeom prst="rect">
                <a:avLst/>
              </a:prstGeom>
              <a:blipFill rotWithShape="1">
                <a:blip r:embed="rId4"/>
                <a:stretch>
                  <a:fillRect l="-6452" t="-9524" b="-16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2320073" y="3894167"/>
            <a:ext cx="4134451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答：这本书一共有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336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页。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2814740" y="3267115"/>
            <a:ext cx="1889633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336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（页）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15"/>
              <p:cNvSpPr txBox="1">
                <a:spLocks noChangeArrowheads="1"/>
              </p:cNvSpPr>
              <p:nvPr/>
            </p:nvSpPr>
            <p:spPr bwMode="auto">
              <a:xfrm>
                <a:off x="579399" y="354346"/>
                <a:ext cx="8214721" cy="1568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一根绳子，第一次减去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1" dirty="0">
                        <a:latin typeface="楷体" pitchFamily="49" charset="-122"/>
                        <a:ea typeface="楷体" pitchFamily="49" charset="-122"/>
                      </a:rPr>
                      <m:t>m</m:t>
                    </m:r>
                  </m:oMath>
                </a14:m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，第二次比第一次多剪去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1" dirty="0">
                        <a:latin typeface="楷体" pitchFamily="49" charset="-122"/>
                        <a:ea typeface="楷体" pitchFamily="49" charset="-122"/>
                      </a:rPr>
                      <m:t>m</m:t>
                    </m:r>
                  </m:oMath>
                </a14:m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。这根绳子还剩</a:t>
                </a: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25m</a:t>
                </a:r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，这根绳子原来有多少米？</a:t>
                </a:r>
              </a:p>
            </p:txBody>
          </p:sp>
        </mc:Choice>
        <mc:Fallback xmlns="">
          <p:sp>
            <p:nvSpPr>
              <p:cNvPr id="2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9399" y="354346"/>
                <a:ext cx="8214721" cy="1568058"/>
              </a:xfrm>
              <a:prstGeom prst="rect">
                <a:avLst/>
              </a:prstGeom>
              <a:blipFill rotWithShape="1">
                <a:blip r:embed="rId2"/>
                <a:stretch>
                  <a:fillRect l="-1780" b="-11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5"/>
              <p:cNvSpPr txBox="1">
                <a:spLocks noChangeArrowheads="1"/>
              </p:cNvSpPr>
              <p:nvPr/>
            </p:nvSpPr>
            <p:spPr bwMode="auto">
              <a:xfrm>
                <a:off x="2418789" y="1961202"/>
                <a:ext cx="3373581" cy="792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𝟐𝟓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+</m:t>
                    </m:r>
                    <m:r>
                      <a:rPr lang="zh-CN" altLang="en-US" sz="2800" b="1" i="1">
                        <a:latin typeface="Cambria Math" panose="02040503050406030204" pitchFamily="18" charset="0"/>
                        <a:ea typeface="楷体" pitchFamily="49" charset="-122"/>
                      </a:rPr>
                      <m:t>（</m:t>
                    </m:r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+</m:t>
                    </m:r>
                  </m:oMath>
                </a14:m>
                <a:r>
                  <a:rPr lang="en-US" altLang="zh-CN" sz="28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+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den>
                    </m:f>
                    <m:r>
                      <a:rPr lang="zh-CN" altLang="en-US" sz="2800" b="1" i="1">
                        <a:latin typeface="Cambria Math" panose="02040503050406030204" pitchFamily="18" charset="0"/>
                        <a:ea typeface="楷体" pitchFamily="49" charset="-122"/>
                      </a:rPr>
                      <m:t>）</m:t>
                    </m:r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4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8789" y="1961202"/>
                <a:ext cx="3373581" cy="79226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5"/>
              <p:cNvSpPr txBox="1">
                <a:spLocks noChangeArrowheads="1"/>
              </p:cNvSpPr>
              <p:nvPr/>
            </p:nvSpPr>
            <p:spPr bwMode="auto">
              <a:xfrm>
                <a:off x="2215946" y="2834870"/>
                <a:ext cx="1889633" cy="784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=</a:t>
                </a:r>
                <a:r>
                  <a:rPr lang="en-US" altLang="zh-CN" sz="28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𝟐𝟓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楷体" pitchFamily="49" charset="-122"/>
                      </a:rPr>
                      <m:t>+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𝟏𝟗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den>
                    </m:f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5946" y="2834870"/>
                <a:ext cx="1889633" cy="784958"/>
              </a:xfrm>
              <a:prstGeom prst="rect">
                <a:avLst/>
              </a:prstGeom>
              <a:blipFill rotWithShape="1">
                <a:blip r:embed="rId4"/>
                <a:stretch>
                  <a:fillRect l="-8091" b="-697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>
                <a:spLocks noChangeArrowheads="1"/>
              </p:cNvSpPr>
              <p:nvPr/>
            </p:nvSpPr>
            <p:spPr bwMode="auto">
              <a:xfrm>
                <a:off x="4171563" y="3708569"/>
                <a:ext cx="4134451" cy="8160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答：这根绳子原来有</a:t>
                </a:r>
                <a:r>
                  <a:rPr lang="en-US" altLang="zh-CN" sz="2800" b="1" dirty="0">
                    <a:ea typeface="楷体" pitchFamily="49" charset="-122"/>
                  </a:rPr>
                  <a:t>31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den>
                    </m:f>
                    <m:r>
                      <a:rPr lang="en-US" altLang="zh-CN" sz="2800" b="1" i="1">
                        <a:latin typeface="Cambria Math" panose="02040503050406030204" pitchFamily="18" charset="0"/>
                        <a:ea typeface="楷体" pitchFamily="49" charset="-122"/>
                      </a:rPr>
                      <m:t> </m:t>
                    </m:r>
                  </m:oMath>
                </a14:m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m</a:t>
                </a:r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。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71563" y="3708569"/>
                <a:ext cx="4134451" cy="816057"/>
              </a:xfrm>
              <a:prstGeom prst="rect">
                <a:avLst/>
              </a:prstGeom>
              <a:blipFill rotWithShape="1">
                <a:blip r:embed="rId5"/>
                <a:stretch>
                  <a:fillRect l="-2798" b="-522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5"/>
              <p:cNvSpPr txBox="1">
                <a:spLocks noChangeArrowheads="1"/>
              </p:cNvSpPr>
              <p:nvPr/>
            </p:nvSpPr>
            <p:spPr bwMode="auto">
              <a:xfrm>
                <a:off x="2215947" y="3691669"/>
                <a:ext cx="2341422" cy="801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=</a:t>
                </a:r>
                <a:r>
                  <a:rPr lang="en-US" altLang="zh-CN" sz="2800" b="1" dirty="0">
                    <a:ea typeface="楷体" pitchFamily="49" charset="-122"/>
                  </a:rPr>
                  <a:t> 31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den>
                    </m:f>
                    <m:r>
                      <a:rPr lang="zh-CN" altLang="en-US" sz="2800" b="1" i="1">
                        <a:latin typeface="Cambria Math"/>
                        <a:ea typeface="楷体" pitchFamily="49" charset="-122"/>
                      </a:rPr>
                      <m:t>（</m:t>
                    </m:r>
                    <m:r>
                      <m:rPr>
                        <m:nor/>
                      </m:rPr>
                      <a:rPr lang="en-US" altLang="zh-CN" sz="2800" b="1" dirty="0">
                        <a:latin typeface="楷体" pitchFamily="49" charset="-122"/>
                        <a:ea typeface="楷体" pitchFamily="49" charset="-122"/>
                      </a:rPr>
                      <m:t>m</m:t>
                    </m:r>
                    <m:r>
                      <a:rPr lang="zh-CN" altLang="en-US" sz="2800" b="1" i="1">
                        <a:latin typeface="Cambria Math"/>
                        <a:ea typeface="楷体" pitchFamily="49" charset="-122"/>
                      </a:rPr>
                      <m:t>）</m:t>
                    </m:r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7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15947" y="3691669"/>
                <a:ext cx="2341422" cy="801886"/>
              </a:xfrm>
              <a:prstGeom prst="rect">
                <a:avLst/>
              </a:prstGeom>
              <a:blipFill rotWithShape="1">
                <a:blip r:embed="rId6"/>
                <a:stretch>
                  <a:fillRect l="-6510" b="-76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D25253D4-53F8-43DA-B2C5-65902EF613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690849" cy="4130864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02434F5D-BD15-414B-A852-C0D7E7245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7" y="1601237"/>
            <a:ext cx="504952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2760680" y="1287278"/>
            <a:ext cx="4330217" cy="2129382"/>
          </a:xfrm>
          <a:prstGeom prst="cloudCallout">
            <a:avLst>
              <a:gd name="adj1" fmla="val -55696"/>
              <a:gd name="adj2" fmla="val 36167"/>
            </a:avLst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我们认识了分数，分数的加减乘除法如何计算呢？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410" y="2820839"/>
            <a:ext cx="1518248" cy="15182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7"/>
            <a:ext cx="366860" cy="456339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3404649" y="266637"/>
            <a:ext cx="360808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分数加、减法</a:t>
            </a:r>
          </a:p>
        </p:txBody>
      </p:sp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61593" y="947324"/>
            <a:ext cx="6805369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异分母分数加减法的计算方法是什么？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845312" y="1607505"/>
            <a:ext cx="7263518" cy="122076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先通分，化成同分母分数，然后按照同分母分数加减法的计算方法进行计算。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5"/>
              <p:cNvSpPr txBox="1">
                <a:spLocks noChangeArrowheads="1"/>
              </p:cNvSpPr>
              <p:nvPr/>
            </p:nvSpPr>
            <p:spPr bwMode="auto">
              <a:xfrm>
                <a:off x="892565" y="3079457"/>
                <a:ext cx="3838880" cy="823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𝟏𝟐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+</m:t>
                    </m:r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𝟔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=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</m:den>
                    </m:f>
                    <m:r>
                      <a:rPr lang="en-US" altLang="zh-CN" sz="2800" b="1" i="1">
                        <a:latin typeface="Cambria Math" panose="02040503050406030204" pitchFamily="18" charset="0"/>
                        <a:ea typeface="+mn-ea"/>
                      </a:rPr>
                      <m:t>+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𝟏𝟎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𝟏𝟐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=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𝟏𝟏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2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2565" y="3079457"/>
                <a:ext cx="3838880" cy="82368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4522951" y="3114146"/>
                <a:ext cx="3838880" cy="823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𝟏𝟐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−</m:t>
                    </m:r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𝟔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=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𝟏𝟏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−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𝟏𝟎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𝟏𝟐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=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2951" y="3114146"/>
                <a:ext cx="3838880" cy="82368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知识梳理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 animBg="1"/>
      <p:bldP spid="2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35730" y="397500"/>
            <a:ext cx="7823266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你知道异分母分数连加、连减的计算方法？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1045935" y="925062"/>
            <a:ext cx="6985260" cy="122076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整数加法的运算律和减法的运算性质在分数加减法中同样适用。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5"/>
              <p:cNvSpPr txBox="1">
                <a:spLocks noChangeArrowheads="1"/>
              </p:cNvSpPr>
              <p:nvPr/>
            </p:nvSpPr>
            <p:spPr bwMode="auto">
              <a:xfrm>
                <a:off x="1729041" y="2036486"/>
                <a:ext cx="1740781" cy="816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𝟒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+</m:t>
                    </m:r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𝟒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+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𝟖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9041" y="2036486"/>
                <a:ext cx="1740781" cy="81624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893944" y="2792457"/>
                <a:ext cx="2140832" cy="794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𝟓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𝟒</m:t>
                          </m:r>
                        </m:den>
                      </m:f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+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3944" y="2792457"/>
                <a:ext cx="2140832" cy="79496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5"/>
              <p:cNvSpPr txBox="1">
                <a:spLocks noChangeArrowheads="1"/>
              </p:cNvSpPr>
              <p:nvPr/>
            </p:nvSpPr>
            <p:spPr bwMode="auto">
              <a:xfrm>
                <a:off x="658625" y="3536906"/>
                <a:ext cx="2140832" cy="763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𝟏𝟑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4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8625" y="3536906"/>
                <a:ext cx="2140832" cy="76315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5"/>
              <p:cNvSpPr txBox="1">
                <a:spLocks noChangeArrowheads="1"/>
              </p:cNvSpPr>
              <p:nvPr/>
            </p:nvSpPr>
            <p:spPr bwMode="auto">
              <a:xfrm>
                <a:off x="5061226" y="2036486"/>
                <a:ext cx="1740781" cy="816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𝟕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𝟖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−</m:t>
                    </m:r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𝟐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+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𝟖</m:t>
                        </m:r>
                      </m:den>
                    </m:f>
                  </m:oMath>
                </a14:m>
                <a:endParaRPr lang="zh-CN" altLang="en-US" sz="28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61226" y="2036486"/>
                <a:ext cx="1740781" cy="81624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>
                <a:spLocks noChangeArrowheads="1"/>
              </p:cNvSpPr>
              <p:nvPr/>
            </p:nvSpPr>
            <p:spPr bwMode="auto">
              <a:xfrm>
                <a:off x="4403738" y="2792457"/>
                <a:ext cx="2140832" cy="763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𝟖</m:t>
                          </m:r>
                        </m:den>
                      </m:f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+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𝟖</m:t>
                          </m:r>
                        </m:den>
                      </m:f>
                      <m:r>
                        <a:rPr lang="en-US" altLang="zh-CN" sz="2000" b="1" i="1">
                          <a:latin typeface="Cambria Math" panose="02040503050406030204" pitchFamily="18" charset="0"/>
                          <a:ea typeface="+mn-ea"/>
                        </a:rPr>
                        <m:t>−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03738" y="2792457"/>
                <a:ext cx="2140832" cy="76315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5"/>
              <p:cNvSpPr txBox="1">
                <a:spLocks noChangeArrowheads="1"/>
              </p:cNvSpPr>
              <p:nvPr/>
            </p:nvSpPr>
            <p:spPr bwMode="auto">
              <a:xfrm>
                <a:off x="4203713" y="3484471"/>
                <a:ext cx="2140832" cy="763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𝟏</m:t>
                      </m:r>
                      <m:r>
                        <a:rPr lang="en-US" altLang="zh-CN" sz="2000" b="1" i="1">
                          <a:latin typeface="Cambria Math" panose="02040503050406030204" pitchFamily="18" charset="0"/>
                          <a:ea typeface="+mn-ea"/>
                        </a:rPr>
                        <m:t>−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  <m:t>𝟐</m:t>
                          </m:r>
                        </m:num>
                        <m:den>
                          <m: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  <a:ea typeface="+mn-ea"/>
                </a:endParaRPr>
              </a:p>
            </p:txBody>
          </p:sp>
        </mc:Choice>
        <mc:Fallback>
          <p:sp>
            <p:nvSpPr>
              <p:cNvPr id="17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3713" y="3484471"/>
                <a:ext cx="2140832" cy="76315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15">
                <a:extLst>
                  <a:ext uri="{FF2B5EF4-FFF2-40B4-BE49-F238E27FC236}">
                    <a16:creationId xmlns:a16="http://schemas.microsoft.com/office/drawing/2014/main" id="{45E9207E-765F-4CBC-B128-A5945E4310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3134" y="4111671"/>
                <a:ext cx="2140832" cy="763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 smtClean="0">
                          <a:latin typeface="Cambria Math" panose="02040503050406030204" pitchFamily="18" charset="0"/>
                          <a:ea typeface="+mn-ea"/>
                        </a:rPr>
                        <m:t>=</m:t>
                      </m:r>
                      <m:f>
                        <m:fPr>
                          <m:ctrlP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r>
                            <a:rPr lang="en-US" altLang="zh-CN" sz="2000" b="1" i="1" smtClean="0">
                              <a:latin typeface="Cambria Math" panose="02040503050406030204" pitchFamily="18" charset="0"/>
                              <a:ea typeface="+mn-ea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2000" b="1" i="1">
                              <a:latin typeface="Cambria Math" panose="02040503050406030204" pitchFamily="18" charset="0"/>
                              <a:ea typeface="+mn-ea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zh-CN" altLang="en-US" sz="2000" b="1" dirty="0">
                  <a:latin typeface="+mn-ea"/>
                  <a:ea typeface="+mn-ea"/>
                </a:endParaRPr>
              </a:p>
            </p:txBody>
          </p:sp>
        </mc:Choice>
        <mc:Fallback>
          <p:sp>
            <p:nvSpPr>
              <p:cNvPr id="21" name="TextBox 15">
                <a:extLst>
                  <a:ext uri="{FF2B5EF4-FFF2-40B4-BE49-F238E27FC236}">
                    <a16:creationId xmlns:a16="http://schemas.microsoft.com/office/drawing/2014/main" id="{45E9207E-765F-4CBC-B128-A5945E431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3134" y="4111671"/>
                <a:ext cx="2140832" cy="76315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 animBg="1"/>
      <p:bldP spid="11" grpId="0"/>
      <p:bldP spid="13" grpId="0"/>
      <p:bldP spid="14" grpId="0"/>
      <p:bldP spid="15" grpId="0"/>
      <p:bldP spid="16" grpId="0"/>
      <p:bldP spid="17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83974" y="432004"/>
            <a:ext cx="7667988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分数与小数大小比较的方法是什么？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1268623" y="1120476"/>
            <a:ext cx="6521030" cy="203800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根据分数与除法的关系，可以先把分数化成小数，再比较。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1363516" y="2078041"/>
            <a:ext cx="6237930" cy="95564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根据小数的意义，可以先把小数化成分数，再比较。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2302067" y="3120612"/>
                <a:ext cx="1740781" cy="6808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和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0.5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2067" y="3120612"/>
                <a:ext cx="1740781" cy="680827"/>
              </a:xfrm>
              <a:prstGeom prst="rect">
                <a:avLst/>
              </a:prstGeom>
              <a:blipFill rotWithShape="1">
                <a:blip r:embed="rId2"/>
                <a:stretch>
                  <a:fillRect b="-535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2096574" y="3926151"/>
            <a:ext cx="1740781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0.75&gt;0.5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5"/>
              <p:cNvSpPr txBox="1">
                <a:spLocks noChangeArrowheads="1"/>
              </p:cNvSpPr>
              <p:nvPr/>
            </p:nvSpPr>
            <p:spPr bwMode="auto">
              <a:xfrm>
                <a:off x="5178788" y="3023854"/>
                <a:ext cx="1740781" cy="6808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en-US" sz="2400" b="1" dirty="0">
                    <a:latin typeface="楷体" pitchFamily="49" charset="-122"/>
                    <a:ea typeface="楷体" pitchFamily="49" charset="-122"/>
                  </a:rPr>
                  <a:t>和</a:t>
                </a:r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0.75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5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78788" y="3023854"/>
                <a:ext cx="1740781" cy="680827"/>
              </a:xfrm>
              <a:prstGeom prst="rect">
                <a:avLst/>
              </a:prstGeom>
              <a:blipFill rotWithShape="1">
                <a:blip r:embed="rId3"/>
                <a:stretch>
                  <a:fillRect b="-535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5"/>
              <p:cNvSpPr txBox="1">
                <a:spLocks noChangeArrowheads="1"/>
              </p:cNvSpPr>
              <p:nvPr/>
            </p:nvSpPr>
            <p:spPr bwMode="auto">
              <a:xfrm>
                <a:off x="5404617" y="3673902"/>
                <a:ext cx="992781" cy="782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𝟏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楷体" pitchFamily="49" charset="-122"/>
                    <a:ea typeface="楷体" pitchFamily="49" charset="-122"/>
                  </a:rPr>
                  <a:t>&lt;</a:t>
                </a:r>
                <a:r>
                  <a:rPr lang="en-US" altLang="zh-CN" sz="2800" b="1" dirty="0">
                    <a:ea typeface="楷体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楷体" pitchFamily="49" charset="-122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28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mc:Choice>
        <mc:Fallback xmlns="">
          <p:sp>
            <p:nvSpPr>
              <p:cNvPr id="17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4617" y="3673902"/>
                <a:ext cx="992781" cy="782650"/>
              </a:xfrm>
              <a:prstGeom prst="rect">
                <a:avLst/>
              </a:prstGeom>
              <a:blipFill rotWithShape="1">
                <a:blip r:embed="rId4"/>
                <a:stretch>
                  <a:fillRect b="-781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 animBg="1"/>
      <p:bldP spid="11" grpId="0"/>
      <p:bldP spid="13" grpId="0"/>
      <p:bldP spid="14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458096" y="708036"/>
            <a:ext cx="6237931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分数乘整数的意义是什么？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741872" y="1308994"/>
            <a:ext cx="7617124" cy="122076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分数乘整数的意义是求几个相同加数的和的简便运算。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3404649" y="266637"/>
            <a:ext cx="360808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分数乘法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2505436" y="2900954"/>
                <a:ext cx="3936832" cy="784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 smtClean="0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+</m:t>
                    </m:r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sz="2800" b="1" dirty="0">
                    <a:latin typeface="+mn-ea"/>
                    <a:ea typeface="+mn-e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𝟑</m:t>
                        </m:r>
                      </m:num>
                      <m:den>
                        <m:r>
                          <a:rPr lang="en-US" altLang="zh-CN" sz="2800" b="1" i="1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den>
                    </m:f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×</m:t>
                    </m:r>
                    <m:r>
                      <a:rPr lang="en-US" altLang="zh-CN" sz="2800" b="1" i="1" smtClean="0">
                        <a:latin typeface="Cambria Math" panose="02040503050406030204" pitchFamily="18" charset="0"/>
                        <a:ea typeface="+mn-ea"/>
                      </a:rPr>
                      <m:t>𝟓</m:t>
                    </m:r>
                  </m:oMath>
                </a14:m>
                <a:endParaRPr lang="zh-CN" altLang="en-US" sz="28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5436" y="2900954"/>
                <a:ext cx="3936832" cy="784958"/>
              </a:xfrm>
              <a:prstGeom prst="rect">
                <a:avLst/>
              </a:prstGeom>
              <a:blipFill rotWithShape="1">
                <a:blip r:embed="rId2"/>
                <a:stretch>
                  <a:fillRect b="-697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18445" y="383840"/>
            <a:ext cx="6237931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分数乘分数的意义是什么？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968652" y="1273797"/>
            <a:ext cx="7597377" cy="138420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分数乘分数的意义是求这个分数的几分之几是多少。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01196" y="337091"/>
            <a:ext cx="6237931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分数乘法的计算方法是什么？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725167" y="1028555"/>
            <a:ext cx="7418177" cy="203800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用分子相乘的积作分子，分母相乘的积作分母，结果化成最简分数。也可以先化简，再计算。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5"/>
              <p:cNvSpPr txBox="1">
                <a:spLocks noChangeArrowheads="1"/>
              </p:cNvSpPr>
              <p:nvPr/>
            </p:nvSpPr>
            <p:spPr bwMode="auto">
              <a:xfrm>
                <a:off x="1450376" y="3079457"/>
                <a:ext cx="3033128" cy="93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𝟕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𝟐𝟓</m:t>
                        </m:r>
                      </m:den>
                    </m:f>
                    <m:r>
                      <a:rPr lang="en-US" altLang="zh-CN" sz="3200" b="1" i="1" smtClean="0">
                        <a:latin typeface="Cambria Math" panose="02040503050406030204" pitchFamily="18" charset="0"/>
                        <a:ea typeface="+mn-ea"/>
                      </a:rPr>
                      <m:t>×</m:t>
                    </m:r>
                  </m:oMath>
                </a14:m>
                <a:r>
                  <a:rPr lang="en-US" altLang="zh-CN" sz="3200" b="1" dirty="0">
                    <a:latin typeface="+mn-ea"/>
                    <a:ea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𝟐𝟓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𝟐𝟖</m:t>
                        </m:r>
                      </m:den>
                    </m:f>
                    <m:r>
                      <a:rPr lang="en-US" altLang="zh-CN" sz="3200" b="1" i="1" smtClean="0">
                        <a:latin typeface="Cambria Math" panose="02040503050406030204" pitchFamily="18" charset="0"/>
                        <a:ea typeface="+mn-ea"/>
                      </a:rPr>
                      <m:t>=</m:t>
                    </m:r>
                    <m:f>
                      <m:fPr>
                        <m:ctrlPr>
                          <a:rPr lang="en-US" altLang="zh-CN" sz="32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𝟒</m:t>
                        </m:r>
                      </m:den>
                    </m:f>
                  </m:oMath>
                </a14:m>
                <a:endParaRPr lang="zh-CN" altLang="en-US" sz="32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21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50376" y="3079457"/>
                <a:ext cx="3033128" cy="9317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15"/>
              <p:cNvSpPr txBox="1">
                <a:spLocks noChangeArrowheads="1"/>
              </p:cNvSpPr>
              <p:nvPr/>
            </p:nvSpPr>
            <p:spPr bwMode="auto">
              <a:xfrm>
                <a:off x="4812885" y="3079457"/>
                <a:ext cx="3033128" cy="93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𝟕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𝟏𝟓</m:t>
                        </m:r>
                      </m:den>
                    </m:f>
                    <m:r>
                      <a:rPr lang="en-US" altLang="zh-CN" sz="3200" b="1" i="1" smtClean="0">
                        <a:latin typeface="Cambria Math" panose="02040503050406030204" pitchFamily="18" charset="0"/>
                        <a:ea typeface="+mn-ea"/>
                      </a:rPr>
                      <m:t>×</m:t>
                    </m:r>
                  </m:oMath>
                </a14:m>
                <a:r>
                  <a:rPr lang="en-US" altLang="zh-CN" sz="3200" b="1" dirty="0">
                    <a:latin typeface="+mn-ea"/>
                    <a:ea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𝟓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𝟏𝟒</m:t>
                        </m:r>
                      </m:den>
                    </m:f>
                    <m:r>
                      <a:rPr lang="en-US" altLang="zh-CN" sz="3200" b="1" i="1" smtClean="0">
                        <a:latin typeface="Cambria Math" panose="02040503050406030204" pitchFamily="18" charset="0"/>
                        <a:ea typeface="+mn-ea"/>
                      </a:rPr>
                      <m:t>=</m:t>
                    </m:r>
                    <m:f>
                      <m:fPr>
                        <m:ctrlPr>
                          <a:rPr lang="en-US" altLang="zh-CN" sz="3200" b="1" i="1"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𝟏</m:t>
                        </m:r>
                      </m:num>
                      <m:den>
                        <m:r>
                          <a:rPr lang="en-US" altLang="zh-CN" sz="3200" b="1" i="1" smtClean="0">
                            <a:latin typeface="Cambria Math" panose="02040503050406030204" pitchFamily="18" charset="0"/>
                            <a:ea typeface="+mn-ea"/>
                          </a:rPr>
                          <m:t>𝟔</m:t>
                        </m:r>
                      </m:den>
                    </m:f>
                  </m:oMath>
                </a14:m>
                <a:endParaRPr lang="zh-CN" altLang="en-US" sz="3200" b="1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23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12885" y="3079457"/>
                <a:ext cx="3033128" cy="93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 animBg="1"/>
      <p:bldP spid="21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570203" y="367251"/>
            <a:ext cx="7120762" cy="66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什么是倒数？如何求一个数的倒数？</a:t>
            </a:r>
          </a:p>
        </p:txBody>
      </p:sp>
      <p:sp>
        <p:nvSpPr>
          <p:cNvPr id="56" name="TextBox 15"/>
          <p:cNvSpPr txBox="1">
            <a:spLocks noChangeArrowheads="1"/>
          </p:cNvSpPr>
          <p:nvPr/>
        </p:nvSpPr>
        <p:spPr bwMode="auto">
          <a:xfrm>
            <a:off x="711198" y="1162424"/>
            <a:ext cx="7932469" cy="58631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如果两个数的乘积是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，那么这两个数互为倒数。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719824" y="1861612"/>
            <a:ext cx="7518401" cy="110337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求一个数（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除外）的倒数，调换分子、分母的位置即可。</a:t>
            </a: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711199" y="3078615"/>
            <a:ext cx="6237930" cy="51764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的倒数是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没有倒数。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6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871</Words>
  <Application>Microsoft Office PowerPoint</Application>
  <PresentationFormat>全屏显示(16:9)</PresentationFormat>
  <Paragraphs>105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黑体</vt:lpstr>
      <vt:lpstr>楷体</vt:lpstr>
      <vt:lpstr>宋体</vt:lpstr>
      <vt:lpstr>幼圆</vt:lpstr>
      <vt:lpstr>Arial</vt:lpstr>
      <vt:lpstr>Calibri</vt:lpstr>
      <vt:lpstr>Cambria Math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lcj</dc:creator>
  <cp:lastModifiedBy>Lenovo</cp:lastModifiedBy>
  <cp:revision>846</cp:revision>
  <dcterms:created xsi:type="dcterms:W3CDTF">2016-06-05T01:28:00Z</dcterms:created>
  <dcterms:modified xsi:type="dcterms:W3CDTF">2019-10-18T08:43:45Z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